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Lato"/>
      <p:regular r:id="rId67"/>
      <p:bold r:id="rId68"/>
      <p:italic r:id="rId69"/>
      <p:boldItalic r:id="rId70"/>
    </p:embeddedFont>
    <p:embeddedFont>
      <p:font typeface="Source Code Pro"/>
      <p:regular r:id="rId71"/>
      <p:bold r:id="rId72"/>
      <p:italic r:id="rId73"/>
      <p:boldItalic r:id="rId74"/>
    </p:embeddedFont>
    <p:embeddedFont>
      <p:font typeface="Oswald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SourceCodePro-italic.fntdata"/><Relationship Id="rId72" Type="http://schemas.openxmlformats.org/officeDocument/2006/relationships/font" Target="fonts/SourceCodePro-bold.fntdata"/><Relationship Id="rId31" Type="http://schemas.openxmlformats.org/officeDocument/2006/relationships/slide" Target="slides/slide25.xml"/><Relationship Id="rId75" Type="http://schemas.openxmlformats.org/officeDocument/2006/relationships/font" Target="fonts/Oswald-regular.fntdata"/><Relationship Id="rId30" Type="http://schemas.openxmlformats.org/officeDocument/2006/relationships/slide" Target="slides/slide24.xml"/><Relationship Id="rId74" Type="http://schemas.openxmlformats.org/officeDocument/2006/relationships/font" Target="fonts/SourceCodePro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Oswald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SourceCodePro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Lato-bold.fntdata"/><Relationship Id="rId23" Type="http://schemas.openxmlformats.org/officeDocument/2006/relationships/slide" Target="slides/slide17.xml"/><Relationship Id="rId67" Type="http://schemas.openxmlformats.org/officeDocument/2006/relationships/font" Target="fonts/La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ede95e25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ede95e25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ede95e25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ede95e25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ede95e255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ede95e255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ede95e255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ede95e255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ede95e255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ede95e25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ede95e255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ede95e255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ede95e255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ede95e255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ede95e255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ede95e255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ede95e255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ede95e255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ede95e255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ede95e255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ede95e255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ede95e255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Simple. → Spec.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ede95e25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ede95e25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ede95e255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ede95e255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ede95e255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6ede95e255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ede95e255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6ede95e255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ede95e255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ede95e255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ede95e255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6ede95e255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ede95e255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6ede95e255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ede95e255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6ede95e255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ede95e255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ede95e255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ede95e255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ede95e255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6ede95e255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6ede95e255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7d7748ea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7d7748e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ede95e255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6ede95e255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e79ed69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e79ed69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e79ed697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ce79ed697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ede95e255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6ede95e255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ede95e255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6ede95e255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6ede95e255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6ede95e255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ede95e255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6ede95e255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ede95e255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6ede95e255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ede95e255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6ede95e255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ede95e255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6ede95e255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7d7748e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7d7748e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ede95e255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6ede95e255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ede95e255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6ede95e255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ede95e255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6ede95e255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ede95e255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6ede95e255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ede95e255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6ede95e255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ede95e255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6ede95e255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6ede95e255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6ede95e255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6ede95e255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6ede95e255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6ede95e255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6ede95e255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ede95e255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6ede95e255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ede95e25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ede95e25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ede95e255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ede95e255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6ede95e255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6ede95e255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6ede95e255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6ede95e255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ede95e255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6ede95e255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6ede95e255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6ede95e255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ede95e255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6ede95e255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6ede95e255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6ede95e255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6ede95e255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6ede95e255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ce79ed69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ce79ed69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ce79ed69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ce79ed69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ede95e255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ede95e25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e79ed69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e79ed69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ede95e255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ede95e255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ede95e255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ede95e255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ede95e25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ede95e25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0" y="0"/>
            <a:ext cx="9195002" cy="3136773"/>
            <a:chOff x="0" y="0"/>
            <a:chExt cx="9195002" cy="3136773"/>
          </a:xfrm>
        </p:grpSpPr>
        <p:pic>
          <p:nvPicPr>
            <p:cNvPr id="56" name="Google Shape;56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99075" y="0"/>
              <a:ext cx="3208777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BD10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E01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5"/>
          <p:cNvGrpSpPr/>
          <p:nvPr/>
        </p:nvGrpSpPr>
        <p:grpSpPr>
          <a:xfrm>
            <a:off x="0" y="1567300"/>
            <a:ext cx="9195002" cy="2008801"/>
            <a:chOff x="0" y="-2"/>
            <a:chExt cx="9195002" cy="3136790"/>
          </a:xfrm>
        </p:grpSpPr>
        <p:pic>
          <p:nvPicPr>
            <p:cNvPr id="66" name="Google Shape;66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013050" y="-2"/>
              <a:ext cx="3194801" cy="3136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6876"/>
              </a:buClr>
              <a:buSzPts val="3000"/>
              <a:buNone/>
              <a:defRPr>
                <a:solidFill>
                  <a:srgbClr val="E4687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E0107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1"/>
          <p:cNvGrpSpPr/>
          <p:nvPr/>
        </p:nvGrpSpPr>
        <p:grpSpPr>
          <a:xfrm>
            <a:off x="0" y="0"/>
            <a:ext cx="4571755" cy="5143374"/>
            <a:chOff x="0" y="0"/>
            <a:chExt cx="9195002" cy="3136777"/>
          </a:xfrm>
        </p:grpSpPr>
        <p:pic>
          <p:nvPicPr>
            <p:cNvPr id="94" name="Google Shape;94;p21"/>
            <p:cNvPicPr preferRelativeResize="0"/>
            <p:nvPr/>
          </p:nvPicPr>
          <p:blipFill rotWithShape="1">
            <a:blip r:embed="rId2">
              <a:alphaModFix/>
            </a:blip>
            <a:srcRect b="0" l="0" r="-4832" t="0"/>
            <a:stretch/>
          </p:blipFill>
          <p:spPr>
            <a:xfrm>
              <a:off x="0" y="0"/>
              <a:ext cx="3213145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21"/>
            <p:cNvPicPr preferRelativeResize="0"/>
            <p:nvPr/>
          </p:nvPicPr>
          <p:blipFill rotWithShape="1">
            <a:blip r:embed="rId2">
              <a:alphaModFix/>
            </a:blip>
            <a:srcRect b="0" l="-2638" r="-3744" t="0"/>
            <a:stretch/>
          </p:blipFill>
          <p:spPr>
            <a:xfrm>
              <a:off x="2984312" y="0"/>
              <a:ext cx="3260760" cy="313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000" y="0"/>
              <a:ext cx="3065002" cy="3136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rgbClr val="BD1083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9" name="Google Shape;99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3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Relationship Id="rId9" Type="http://schemas.openxmlformats.org/officeDocument/2006/relationships/image" Target="../media/image13.png"/><Relationship Id="rId5" Type="http://schemas.openxmlformats.org/officeDocument/2006/relationships/image" Target="../media/image43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hyperlink" Target="https://zarr.dev/zeps/draft_zeps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hyperlink" Target="https://zarr.dev/zeps/draft/ZEP0003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jpg"/><Relationship Id="rId4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64.png"/><Relationship Id="rId5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10" Type="http://schemas.openxmlformats.org/officeDocument/2006/relationships/image" Target="../media/image50.jpg"/><Relationship Id="rId9" Type="http://schemas.openxmlformats.org/officeDocument/2006/relationships/image" Target="../media/image44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hyperlink" Target="https://webknossos.org/links/NxMfC4B65CmTVGhr" TargetMode="External"/><Relationship Id="rId6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google/neuroglancer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55.png"/><Relationship Id="rId6" Type="http://schemas.openxmlformats.org/officeDocument/2006/relationships/image" Target="../media/image47.png"/><Relationship Id="rId7" Type="http://schemas.openxmlformats.org/officeDocument/2006/relationships/hyperlink" Target="https://neuroglancer-demo.appspot.com/#!%7B%22dimensions%22:%7B%22x%22:%5B1.1240000000000002e-8%2C%22m%22%5D%2C%22y%22:%5B1.1240000000000002e-8%2C%22m%22%5D%2C%22z%22:%5B2.8000000000000003e-8%2C%22m%22%5D%7D%2C%22position%22:%5B3179.529296875%2C4564%2C2272.18505859375%5D%2C%22crossSectionScale%22:1.8707562734942609%2C%22projectionScale%22:16384%2C%22layers%22:%5B%7B%22type%22:%22image%22%2C%22source%22:%22zarr3://https://static.webknossos.org/data/zarr_v3/l4dense_motta_et_al_demo/color%22%2C%22localDimensions%22:%7B%22c%27%22:%5B1%2C%22%22%5D%7D%2C%22localPosition%22:%5B0%5D%2C%22tab%22:%22source%22%2C%22name%22:%22color%22%7D%2C%7B%22type%22:%22segmentation%22%2C%22source%22:%22zarr3://https://static.webknossos.org/data/zarr_v3/l4dense_motta_et_al_demo/segmentation%22%2C%22localDimensions%22:%7B%22c%27%22:%5B1%2C%22%22%5D%7D%2C%22localPosition%22:%5B0%5D%2C%22tab%22:%22rendering%22%2C%22selectedAlpha%22:0.21%2C%22segments%22:%5B%5D%2C%22name%22:%22segmentation%22%7D%5D%2C%22selectedLayer%22:%7B%22visible%22:true%2C%22layer%22:%22segmentation%22%7D%2C%22layout%22:%224panel%22%7D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Relationship Id="rId4" Type="http://schemas.openxmlformats.org/officeDocument/2006/relationships/hyperlink" Target="https://zarr.dev/community-call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 b="9402" l="10163" r="7936" t="6943"/>
          <a:stretch/>
        </p:blipFill>
        <p:spPr>
          <a:xfrm>
            <a:off x="-104775" y="-100000"/>
            <a:ext cx="3981450" cy="3729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>
            <p:ph type="ctrTitle"/>
          </p:nvPr>
        </p:nvSpPr>
        <p:spPr>
          <a:xfrm>
            <a:off x="3554575" y="274775"/>
            <a:ext cx="5139000" cy="24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Chunked, Compressed, &amp; Cloud-native N-dimensional arrays</a:t>
            </a:r>
            <a:endParaRPr sz="2800"/>
          </a:p>
        </p:txBody>
      </p:sp>
      <p:sp>
        <p:nvSpPr>
          <p:cNvPr id="119" name="Google Shape;119;p25"/>
          <p:cNvSpPr txBox="1"/>
          <p:nvPr>
            <p:ph idx="1" type="subTitle"/>
          </p:nvPr>
        </p:nvSpPr>
        <p:spPr>
          <a:xfrm>
            <a:off x="430800" y="3669525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E01073"/>
                </a:solidFill>
              </a:rPr>
              <a:t>Exploring Zarr: From Fundamentals to V3.0 &amp; Beyond</a:t>
            </a:r>
            <a:endParaRPr sz="5000">
              <a:solidFill>
                <a:srgbClr val="E01073"/>
              </a:solidFill>
              <a:highlight>
                <a:schemeClr val="lt1"/>
              </a:highlight>
            </a:endParaRPr>
          </a:p>
        </p:txBody>
      </p:sp>
      <p:pic>
        <p:nvPicPr>
          <p:cNvPr id="120" name="Google Shape;120;p25"/>
          <p:cNvPicPr preferRelativeResize="0"/>
          <p:nvPr/>
        </p:nvPicPr>
        <p:blipFill rotWithShape="1">
          <a:blip r:embed="rId4">
            <a:alphaModFix/>
          </a:blip>
          <a:srcRect b="43899" l="0" r="0" t="0"/>
          <a:stretch/>
        </p:blipFill>
        <p:spPr>
          <a:xfrm>
            <a:off x="-173175" y="41100"/>
            <a:ext cx="4079951" cy="3102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2902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Divide array into chunks (Chunking) 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38" y="1945600"/>
            <a:ext cx="7134510" cy="28439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198" name="Google Shape;1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298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 each chunk</a:t>
            </a:r>
            <a:b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Over 20 supported compressors (BLOSC, Zstd, Zlib etc)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875" y="2157050"/>
            <a:ext cx="3302249" cy="10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07" name="Google Shape;2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2902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Retrieve chunks only when needed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86" y="1917275"/>
            <a:ext cx="7313032" cy="287222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16" name="Google Shape;21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38" y="1148824"/>
            <a:ext cx="5618924" cy="399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Multiple arrays can be organised in hierarchies of groups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5" y="2020637"/>
            <a:ext cx="4295553" cy="298167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Specification</a:t>
            </a:r>
            <a:endParaRPr/>
          </a:p>
        </p:txBody>
      </p:sp>
      <p:sp>
        <p:nvSpPr>
          <p:cNvPr id="240" name="Google Shape;240;p3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 → V2 → V3</a:t>
            </a:r>
            <a:endParaRPr/>
          </a:p>
        </p:txBody>
      </p:sp>
      <p:sp>
        <p:nvSpPr>
          <p:cNvPr id="241" name="Google Shape;241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75" y="724200"/>
            <a:ext cx="390525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9"/>
          <p:cNvSpPr txBox="1"/>
          <p:nvPr/>
        </p:nvSpPr>
        <p:spPr>
          <a:xfrm>
            <a:off x="5193450" y="4228800"/>
            <a:ext cx="332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https://zarr-specs.readthedocs.io/</a:t>
            </a:r>
            <a:endParaRPr b="1" sz="900">
              <a:solidFill>
                <a:srgbClr val="BD108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Zarr Specification</a:t>
            </a:r>
            <a:endParaRPr>
              <a:solidFill>
                <a:srgbClr val="E46876"/>
              </a:solidFill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974" y="1388849"/>
            <a:ext cx="4127850" cy="33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idx="4294967295" type="body"/>
          </p:nvPr>
        </p:nvSpPr>
        <p:spPr>
          <a:xfrm>
            <a:off x="168825" y="10218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3200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0"/>
              <a:t>↔</a:t>
            </a:r>
            <a:endParaRPr sz="6000"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00" y="1205100"/>
            <a:ext cx="2733276" cy="27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925" y="1205100"/>
            <a:ext cx="807651" cy="88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2374" y="1163550"/>
            <a:ext cx="861273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5425" y="11635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9604" y="2872350"/>
            <a:ext cx="1368546" cy="8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2375" y="27892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5676" y="2463500"/>
            <a:ext cx="707574" cy="12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we work on V3 Specification?</a:t>
            </a:r>
            <a:endParaRPr/>
          </a:p>
        </p:txBody>
      </p:sp>
      <p:sp>
        <p:nvSpPr>
          <p:cNvPr id="270" name="Google Shape;27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Interoperability				     High-latency storage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				   Extensibility</a:t>
            </a:r>
            <a:endParaRPr/>
          </a:p>
        </p:txBody>
      </p:sp>
      <p:sp>
        <p:nvSpPr>
          <p:cNvPr id="277" name="Google Shape;27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088" y="1355688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775" y="1355687"/>
            <a:ext cx="1022400" cy="102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800" y="3024550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Sanket Verma</a:t>
            </a:r>
            <a:endParaRPr/>
          </a:p>
        </p:txBody>
      </p:sp>
      <p:sp>
        <p:nvSpPr>
          <p:cNvPr id="127" name="Google Shape;127;p2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and OSS @ Zarr</a:t>
            </a:r>
            <a:endParaRPr/>
          </a:p>
        </p:txBody>
      </p:sp>
      <p:sp>
        <p:nvSpPr>
          <p:cNvPr id="128" name="Google Shape;128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0107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01073"/>
                </a:solidFill>
              </a:rPr>
              <a:t>   </a:t>
            </a:r>
            <a:r>
              <a:rPr lang="en" sz="1900">
                <a:solidFill>
                  <a:srgbClr val="E01073"/>
                </a:solidFill>
              </a:rPr>
              <a:t>@MSanKeys963</a:t>
            </a:r>
            <a:endParaRPr/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75" y="3795586"/>
            <a:ext cx="471324" cy="4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888" y="724200"/>
            <a:ext cx="2778225" cy="27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design updates</a:t>
            </a:r>
            <a:endParaRPr/>
          </a:p>
        </p:txBody>
      </p:sp>
      <p:sp>
        <p:nvSpPr>
          <p:cNvPr id="286" name="Google Shape;28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Restructured </a:t>
            </a:r>
            <a:r>
              <a:rPr lang="en"/>
              <a:t>the </a:t>
            </a:r>
            <a:r>
              <a:rPr lang="en">
                <a:solidFill>
                  <a:srgbClr val="E01073"/>
                </a:solidFill>
              </a:rPr>
              <a:t>JSON</a:t>
            </a:r>
            <a:r>
              <a:rPr lang="en"/>
              <a:t> metadata</a:t>
            </a:r>
            <a:endParaRPr/>
          </a:p>
        </p:txBody>
      </p:sp>
      <p:sp>
        <p:nvSpPr>
          <p:cNvPr id="292" name="Google Shape;29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Arrays → V2 vs. V3</a:t>
            </a:r>
            <a:endParaRPr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2775"/>
            <a:ext cx="4119225" cy="359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202" y="1227950"/>
            <a:ext cx="4129873" cy="35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6"/>
          <p:cNvSpPr txBox="1"/>
          <p:nvPr/>
        </p:nvSpPr>
        <p:spPr>
          <a:xfrm>
            <a:off x="2136400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2" name="Google Shape;302;p46"/>
          <p:cNvSpPr txBox="1"/>
          <p:nvPr/>
        </p:nvSpPr>
        <p:spPr>
          <a:xfrm>
            <a:off x="6531225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V3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Groups → V2 vs. V3</a:t>
            </a:r>
            <a:endParaRPr/>
          </a:p>
        </p:txBody>
      </p:sp>
      <p:sp>
        <p:nvSpPr>
          <p:cNvPr id="309" name="Google Shape;309;p4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7413"/>
            <a:ext cx="4119225" cy="358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75" y="1227425"/>
            <a:ext cx="4119225" cy="35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 txBox="1"/>
          <p:nvPr/>
        </p:nvSpPr>
        <p:spPr>
          <a:xfrm>
            <a:off x="2136413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6537788" y="4745550"/>
            <a:ext cx="4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V3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4" name="Google Shape;31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support for features via defined </a:t>
            </a:r>
            <a:r>
              <a:rPr lang="en">
                <a:solidFill>
                  <a:srgbClr val="E01073"/>
                </a:solidFill>
              </a:rPr>
              <a:t>extension mechanism</a:t>
            </a:r>
            <a:endParaRPr>
              <a:solidFill>
                <a:srgbClr val="E01073"/>
              </a:solidFill>
            </a:endParaRPr>
          </a:p>
        </p:txBody>
      </p:sp>
      <p:sp>
        <p:nvSpPr>
          <p:cNvPr id="320" name="Google Shape;32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950" y="742711"/>
            <a:ext cx="7764099" cy="36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V3 Metadata</a:t>
            </a:r>
            <a:endParaRPr/>
          </a:p>
        </p:txBody>
      </p: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25" y="1059950"/>
            <a:ext cx="5792551" cy="391765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V3 Metadata w/ Extension points</a:t>
            </a:r>
            <a:endParaRPr/>
          </a:p>
        </p:txBody>
      </p:sp>
      <p:sp>
        <p:nvSpPr>
          <p:cNvPr id="340" name="Google Shape;340;p5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25" y="1129902"/>
            <a:ext cx="5792551" cy="377774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type="title"/>
          </p:nvPr>
        </p:nvSpPr>
        <p:spPr>
          <a:xfrm>
            <a:off x="187100" y="5232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Sharding Codec</a:t>
            </a:r>
            <a:endParaRPr/>
          </a:p>
        </p:txBody>
      </p:sp>
      <p:sp>
        <p:nvSpPr>
          <p:cNvPr id="348" name="Google Shape;348;p52"/>
          <p:cNvSpPr txBox="1"/>
          <p:nvPr>
            <p:ph idx="1" type="subTitle"/>
          </p:nvPr>
        </p:nvSpPr>
        <p:spPr>
          <a:xfrm>
            <a:off x="187100" y="2265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Extension Mechanism</a:t>
            </a:r>
            <a:endParaRPr/>
          </a:p>
        </p:txBody>
      </p:sp>
      <p:sp>
        <p:nvSpPr>
          <p:cNvPr id="349" name="Google Shape;349;p5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525" y="240975"/>
            <a:ext cx="4176951" cy="466155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987" y="3061800"/>
            <a:ext cx="1601425" cy="16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V3 Metadata w/ Sharding Codec</a:t>
            </a:r>
            <a:endParaRPr/>
          </a:p>
        </p:txBody>
      </p:sp>
      <p:sp>
        <p:nvSpPr>
          <p:cNvPr id="358" name="Google Shape;358;p5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25" y="1128832"/>
            <a:ext cx="5792548" cy="377988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</a:t>
            </a:r>
            <a:endParaRPr/>
          </a:p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56700" y="2921400"/>
            <a:ext cx="44469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https://bit.ly/explore_zarr_v3</a:t>
            </a:r>
            <a:endParaRPr sz="1800"/>
          </a:p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400" y="549150"/>
            <a:ext cx="4045200" cy="40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V3 Metadata w/ Sharding Codec</a:t>
            </a:r>
            <a:endParaRPr/>
          </a:p>
        </p:txBody>
      </p:sp>
      <p:sp>
        <p:nvSpPr>
          <p:cNvPr id="366" name="Google Shape;366;p5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325" y="1038550"/>
            <a:ext cx="5777351" cy="381877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extensions coming soon…</a:t>
            </a:r>
            <a:endParaRPr/>
          </a:p>
        </p:txBody>
      </p:sp>
      <p:sp>
        <p:nvSpPr>
          <p:cNvPr id="374" name="Google Shape;374;p5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15" y="1106000"/>
            <a:ext cx="7774584" cy="35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5"/>
          <p:cNvSpPr/>
          <p:nvPr/>
        </p:nvSpPr>
        <p:spPr>
          <a:xfrm>
            <a:off x="3512625" y="3410700"/>
            <a:ext cx="376500" cy="86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7" name="Google Shape;377;p55"/>
          <p:cNvSpPr txBox="1"/>
          <p:nvPr/>
        </p:nvSpPr>
        <p:spPr>
          <a:xfrm>
            <a:off x="2407950" y="4728000"/>
            <a:ext cx="432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https://zarr.dev/zeps/draft_zeps/</a:t>
            </a: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ZEP0003 - Variable Chunking</a:t>
            </a:r>
            <a:endParaRPr/>
          </a:p>
        </p:txBody>
      </p:sp>
      <p:sp>
        <p:nvSpPr>
          <p:cNvPr id="383" name="Google Shape;383;p5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63" y="1106000"/>
            <a:ext cx="7922273" cy="34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6"/>
          <p:cNvSpPr txBox="1"/>
          <p:nvPr/>
        </p:nvSpPr>
        <p:spPr>
          <a:xfrm>
            <a:off x="2082600" y="4728000"/>
            <a:ext cx="497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https://zarr.dev/zeps/draft/ZEP0003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Zarr V2 Spec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</a:t>
            </a:r>
            <a:r>
              <a:rPr lang="en">
                <a:solidFill>
                  <a:srgbClr val="E46876"/>
                </a:solidFill>
              </a:rPr>
              <a:t>dtype</a:t>
            </a:r>
            <a:r>
              <a:rPr lang="en"/>
              <a:t> renamed to </a:t>
            </a:r>
            <a:r>
              <a:rPr lang="en">
                <a:solidFill>
                  <a:srgbClr val="E46876"/>
                </a:solidFill>
              </a:rPr>
              <a:t>data_type</a:t>
            </a:r>
            <a:endParaRPr>
              <a:solidFill>
                <a:srgbClr val="E4687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</a:t>
            </a:r>
            <a:r>
              <a:rPr lang="en">
                <a:solidFill>
                  <a:srgbClr val="E46876"/>
                </a:solidFill>
              </a:rPr>
              <a:t>chunks</a:t>
            </a:r>
            <a:r>
              <a:rPr lang="en"/>
              <a:t> replaced with </a:t>
            </a:r>
            <a:r>
              <a:rPr lang="en">
                <a:solidFill>
                  <a:srgbClr val="E46876"/>
                </a:solidFill>
              </a:rPr>
              <a:t>chunk_grid</a:t>
            </a:r>
            <a:endParaRPr>
              <a:solidFill>
                <a:srgbClr val="E4687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</a:t>
            </a:r>
            <a:r>
              <a:rPr lang="en">
                <a:solidFill>
                  <a:srgbClr val="E46876"/>
                </a:solidFill>
              </a:rPr>
              <a:t>dimension_separator</a:t>
            </a:r>
            <a:r>
              <a:rPr lang="en"/>
              <a:t> replaced with </a:t>
            </a:r>
            <a:r>
              <a:rPr lang="en">
                <a:solidFill>
                  <a:srgbClr val="E46876"/>
                </a:solidFill>
              </a:rPr>
              <a:t>chunk_key_encoding</a:t>
            </a:r>
            <a:endParaRPr>
              <a:solidFill>
                <a:srgbClr val="E4687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4687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separator has changed from </a:t>
            </a:r>
            <a:r>
              <a:rPr lang="en">
                <a:solidFill>
                  <a:srgbClr val="E46876"/>
                </a:solidFill>
              </a:rPr>
              <a:t>.</a:t>
            </a:r>
            <a:r>
              <a:rPr lang="en"/>
              <a:t> to </a:t>
            </a:r>
            <a:r>
              <a:rPr lang="en">
                <a:solidFill>
                  <a:srgbClr val="E46876"/>
                </a:solidFill>
              </a:rPr>
              <a:t>/</a:t>
            </a:r>
            <a:endParaRPr>
              <a:solidFill>
                <a:srgbClr val="E4687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→ </a:t>
            </a:r>
            <a:r>
              <a:rPr lang="en">
                <a:solidFill>
                  <a:srgbClr val="E46876"/>
                </a:solidFill>
              </a:rPr>
              <a:t>filters</a:t>
            </a:r>
            <a:r>
              <a:rPr lang="en"/>
              <a:t> and </a:t>
            </a:r>
            <a:r>
              <a:rPr lang="en">
                <a:solidFill>
                  <a:srgbClr val="E46876"/>
                </a:solidFill>
              </a:rPr>
              <a:t>compressor</a:t>
            </a:r>
            <a:r>
              <a:rPr lang="en"/>
              <a:t> combined into </a:t>
            </a:r>
            <a:r>
              <a:rPr lang="en">
                <a:solidFill>
                  <a:srgbClr val="E46876"/>
                </a:solidFill>
              </a:rPr>
              <a:t>codecs</a:t>
            </a:r>
            <a:r>
              <a:rPr lang="en"/>
              <a:t> field</a:t>
            </a:r>
            <a:endParaRPr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 Community</a:t>
            </a:r>
            <a:endParaRPr/>
          </a:p>
        </p:txBody>
      </p:sp>
      <p:sp>
        <p:nvSpPr>
          <p:cNvPr id="398" name="Google Shape;39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00" y="459788"/>
            <a:ext cx="6141600" cy="42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050" y="402625"/>
            <a:ext cx="6255774" cy="4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200" y="390150"/>
            <a:ext cx="6295601" cy="4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650" y="336588"/>
            <a:ext cx="6452702" cy="44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12" y="343600"/>
            <a:ext cx="6443775" cy="44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Slides &amp; Notebook</a:t>
            </a:r>
            <a:endParaRPr sz="4500"/>
          </a:p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105300" y="2921400"/>
            <a:ext cx="44307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https://bit.ly/explore_v3_more</a:t>
            </a:r>
            <a:endParaRPr sz="1800"/>
          </a:p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663" y="576413"/>
            <a:ext cx="3990675" cy="39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600" y="314500"/>
            <a:ext cx="6506799" cy="45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612" y="344600"/>
            <a:ext cx="6448773" cy="44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75" y="348600"/>
            <a:ext cx="6483650" cy="44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813" y="226775"/>
            <a:ext cx="6308374" cy="46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large and diverse active community!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But…👀</a:t>
            </a:r>
            <a:endParaRPr/>
          </a:p>
        </p:txBody>
      </p:sp>
      <p:sp>
        <p:nvSpPr>
          <p:cNvPr id="458" name="Google Shape;45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888" y="152400"/>
            <a:ext cx="360022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325" y="2284350"/>
            <a:ext cx="432625" cy="16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6" name="Google Shape;46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075" y="4296900"/>
            <a:ext cx="348352" cy="134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needed a structured way to solicit and *</a:t>
            </a:r>
            <a:r>
              <a:rPr lang="en">
                <a:solidFill>
                  <a:srgbClr val="E01073"/>
                </a:solidFill>
              </a:rPr>
              <a:t>process</a:t>
            </a:r>
            <a:r>
              <a:rPr lang="en"/>
              <a:t>* the feedback!</a:t>
            </a:r>
            <a:endParaRPr/>
          </a:p>
        </p:txBody>
      </p:sp>
      <p:sp>
        <p:nvSpPr>
          <p:cNvPr id="472" name="Google Shape;47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1"/>
          <p:cNvSpPr txBox="1"/>
          <p:nvPr>
            <p:ph type="title"/>
          </p:nvPr>
        </p:nvSpPr>
        <p:spPr>
          <a:xfrm>
            <a:off x="311700" y="220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zarr.dev/zeps</a:t>
            </a:r>
            <a:endParaRPr/>
          </a:p>
        </p:txBody>
      </p:sp>
      <p:sp>
        <p:nvSpPr>
          <p:cNvPr id="478" name="Google Shape;478;p7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71"/>
          <p:cNvPicPr preferRelativeResize="0"/>
          <p:nvPr/>
        </p:nvPicPr>
        <p:blipFill rotWithShape="1">
          <a:blip r:embed="rId3">
            <a:alphaModFix/>
          </a:blip>
          <a:srcRect b="0" l="2498" r="2507" t="0"/>
          <a:stretch/>
        </p:blipFill>
        <p:spPr>
          <a:xfrm>
            <a:off x="1288151" y="1041925"/>
            <a:ext cx="6567685" cy="410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did it? </a:t>
            </a:r>
            <a:r>
              <a:rPr lang="en"/>
              <a:t>🚶🏻‍♂️</a:t>
            </a:r>
            <a:endParaRPr/>
          </a:p>
        </p:txBody>
      </p:sp>
      <p:sp>
        <p:nvSpPr>
          <p:cNvPr id="486" name="Google Shape;48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051" y="2834850"/>
            <a:ext cx="1763900" cy="1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937" y="391938"/>
            <a:ext cx="2326625" cy="217982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3"/>
          <p:cNvSpPr txBox="1"/>
          <p:nvPr/>
        </p:nvSpPr>
        <p:spPr>
          <a:xfrm>
            <a:off x="520750" y="2539700"/>
            <a:ext cx="18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Lots of Reading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4" name="Google Shape;494;p73"/>
          <p:cNvSpPr txBox="1"/>
          <p:nvPr/>
        </p:nvSpPr>
        <p:spPr>
          <a:xfrm>
            <a:off x="6402175" y="2539700"/>
            <a:ext cx="26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Previous Experience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5" name="Google Shape;495;p73"/>
          <p:cNvSpPr txBox="1"/>
          <p:nvPr/>
        </p:nvSpPr>
        <p:spPr>
          <a:xfrm>
            <a:off x="2264700" y="4743300"/>
            <a:ext cx="46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Understanding the needs of the community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6" name="Google Shape;49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12" y="519125"/>
            <a:ext cx="2054876" cy="192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</a:t>
            </a:r>
            <a:r>
              <a:rPr lang="en"/>
              <a:t> What is Zarr?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What’s new in the Zarr Spec V3?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</a:t>
            </a:r>
            <a:r>
              <a:rPr lang="en"/>
              <a:t>What is the Zarr Community and ZEPs?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→ Demo</a:t>
            </a:r>
            <a:endParaRPr/>
          </a:p>
        </p:txBody>
      </p:sp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What I’ll be </a:t>
            </a:r>
            <a:r>
              <a:rPr lang="en">
                <a:solidFill>
                  <a:srgbClr val="E46876"/>
                </a:solidFill>
              </a:rPr>
              <a:t>talking</a:t>
            </a:r>
            <a:r>
              <a:rPr lang="en">
                <a:solidFill>
                  <a:srgbClr val="E46876"/>
                </a:solidFill>
              </a:rPr>
              <a:t> about?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56" name="Google Shape;15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Braindump 🧠</a:t>
            </a:r>
            <a:endParaRPr/>
          </a:p>
        </p:txBody>
      </p:sp>
      <p:sp>
        <p:nvSpPr>
          <p:cNvPr id="503" name="Google Shape;503;p7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ZEP Inception Blog post</a:t>
            </a:r>
            <a:endParaRPr/>
          </a:p>
        </p:txBody>
      </p:sp>
      <p:sp>
        <p:nvSpPr>
          <p:cNvPr id="504" name="Google Shape;504;p7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adopt a ZEP?</a:t>
            </a:r>
            <a:endParaRPr/>
          </a:p>
        </p:txBody>
      </p:sp>
      <p:sp>
        <p:nvSpPr>
          <p:cNvPr id="512" name="Google Shape;512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925" y="1205100"/>
            <a:ext cx="807651" cy="88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374" y="1163550"/>
            <a:ext cx="861273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5425" y="1163550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604" y="3011599"/>
            <a:ext cx="1368546" cy="8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2375" y="2928499"/>
            <a:ext cx="968100" cy="9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5676" y="2602749"/>
            <a:ext cx="707574" cy="12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76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4879600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675" y="1654525"/>
            <a:ext cx="1834476" cy="18344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6"/>
          <p:cNvSpPr txBox="1"/>
          <p:nvPr/>
        </p:nvSpPr>
        <p:spPr>
          <a:xfrm>
            <a:off x="3661325" y="2248500"/>
            <a:ext cx="43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→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27" name="Google Shape;527;p76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6222513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6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7436688" y="736950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6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4879600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6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6222513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6"/>
          <p:cNvPicPr preferRelativeResize="0"/>
          <p:nvPr/>
        </p:nvPicPr>
        <p:blipFill rotWithShape="1">
          <a:blip r:embed="rId9">
            <a:alphaModFix/>
          </a:blip>
          <a:srcRect b="78151" l="9199" r="81656" t="0"/>
          <a:stretch/>
        </p:blipFill>
        <p:spPr>
          <a:xfrm>
            <a:off x="7436688" y="2382793"/>
            <a:ext cx="348723" cy="54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625" y="152400"/>
            <a:ext cx="32387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43" name="Google Shape;54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and opening</a:t>
            </a:r>
            <a:endParaRPr/>
          </a:p>
        </p:txBody>
      </p:sp>
      <p:sp>
        <p:nvSpPr>
          <p:cNvPr id="549" name="Google Shape;549;p7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Zarr arrays and groups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Sharded arrays</a:t>
            </a:r>
            <a:endParaRPr/>
          </a:p>
        </p:txBody>
      </p:sp>
      <p:sp>
        <p:nvSpPr>
          <p:cNvPr id="550" name="Google Shape;550;p7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(insert qr)</a:t>
            </a:r>
            <a:endParaRPr/>
          </a:p>
        </p:txBody>
      </p:sp>
      <p:pic>
        <p:nvPicPr>
          <p:cNvPr id="551" name="Google Shape;5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650" y="466200"/>
            <a:ext cx="3800700" cy="38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How does V3 data looks like?</a:t>
            </a:r>
            <a:endParaRPr/>
          </a:p>
        </p:txBody>
      </p:sp>
      <p:sp>
        <p:nvSpPr>
          <p:cNvPr id="558" name="Google Shape;55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81"/>
          <p:cNvSpPr txBox="1"/>
          <p:nvPr>
            <p:ph idx="1" type="body"/>
          </p:nvPr>
        </p:nvSpPr>
        <p:spPr>
          <a:xfrm>
            <a:off x="311700" y="1618200"/>
            <a:ext cx="43521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Motta et al., Science 2019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Maintained by:       /normanrz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(Norman Rzepka)</a:t>
            </a:r>
            <a:endParaRPr/>
          </a:p>
        </p:txBody>
      </p:sp>
      <p:pic>
        <p:nvPicPr>
          <p:cNvPr id="565" name="Google Shape;56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925" y="619125"/>
            <a:ext cx="390525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547825"/>
            <a:ext cx="4041075" cy="8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 txBox="1"/>
          <p:nvPr/>
        </p:nvSpPr>
        <p:spPr>
          <a:xfrm>
            <a:off x="4874350" y="4230300"/>
            <a:ext cx="378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https://webknossos.org/links/NxMfC4B65CmTVGhr</a:t>
            </a: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68" name="Google Shape;568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9675" y="2571750"/>
            <a:ext cx="567000" cy="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/n</a:t>
            </a:r>
            <a:r>
              <a:rPr lang="en"/>
              <a:t>euroglancer</a:t>
            </a:r>
            <a:endParaRPr/>
          </a:p>
        </p:txBody>
      </p:sp>
      <p:sp>
        <p:nvSpPr>
          <p:cNvPr id="575" name="Google Shape;575;p82"/>
          <p:cNvSpPr txBox="1"/>
          <p:nvPr>
            <p:ph idx="1" type="body"/>
          </p:nvPr>
        </p:nvSpPr>
        <p:spPr>
          <a:xfrm>
            <a:off x="311700" y="1618200"/>
            <a:ext cx="41514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https://github.com/google/neuroglancer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Maintained by:      /jbms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(Jeremy Maitin-Shephard)</a:t>
            </a:r>
            <a:endParaRPr sz="1300"/>
          </a:p>
        </p:txBody>
      </p:sp>
      <p:pic>
        <p:nvPicPr>
          <p:cNvPr id="576" name="Google Shape;57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50700"/>
            <a:ext cx="3842101" cy="38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658275"/>
            <a:ext cx="702751" cy="70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6375" y="2288250"/>
            <a:ext cx="567000" cy="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2"/>
          <p:cNvSpPr txBox="1"/>
          <p:nvPr/>
        </p:nvSpPr>
        <p:spPr>
          <a:xfrm>
            <a:off x="5413200" y="4492800"/>
            <a:ext cx="215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7"/>
              </a:rPr>
              <a:t>Neuroglancer visualiser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0" name="Google Shape;580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us at community, ZEP, core-dev meetings or office hours!</a:t>
            </a:r>
            <a:endParaRPr/>
          </a:p>
        </p:txBody>
      </p:sp>
      <p:sp>
        <p:nvSpPr>
          <p:cNvPr id="586" name="Google Shape;586;p8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438" y="1105988"/>
            <a:ext cx="4887123" cy="368182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 txBox="1"/>
          <p:nvPr/>
        </p:nvSpPr>
        <p:spPr>
          <a:xfrm>
            <a:off x="2407950" y="4728000"/>
            <a:ext cx="432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https://zarr.dev/community-calls/</a:t>
            </a: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9" name="Google Shape;58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Zarr works?</a:t>
            </a:r>
            <a:endParaRPr/>
          </a:p>
        </p:txBody>
      </p:sp>
      <p:sp>
        <p:nvSpPr>
          <p:cNvPr id="162" name="Google Shape;16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r>
              <a:rPr lang="en"/>
              <a:t>🙏🏻</a:t>
            </a:r>
            <a:endParaRPr/>
          </a:p>
        </p:txBody>
      </p:sp>
      <p:sp>
        <p:nvSpPr>
          <p:cNvPr id="595" name="Google Shape;595;p8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/zarr_dev</a:t>
            </a:r>
            <a:endParaRPr/>
          </a:p>
        </p:txBody>
      </p:sp>
      <p:pic>
        <p:nvPicPr>
          <p:cNvPr id="596" name="Google Shape;59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275" y="3530801"/>
            <a:ext cx="995475" cy="9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Arrays are container of items of the same data-type &amp; size (in bits). The number of dimensions and items in container are described by the shape.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13" y="2209425"/>
            <a:ext cx="5819775" cy="254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28016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b="92721" l="0" r="93336" t="0"/>
          <a:stretch/>
        </p:blipFill>
        <p:spPr>
          <a:xfrm>
            <a:off x="2642400" y="1885150"/>
            <a:ext cx="493470" cy="49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180" name="Google Shape;18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6876"/>
                </a:solidFill>
              </a:rPr>
              <a:t>How Zarr works?</a:t>
            </a:r>
            <a:endParaRPr>
              <a:solidFill>
                <a:srgbClr val="E46876"/>
              </a:solidFill>
            </a:endParaRPr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2817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if the data is too big to fit in memory?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b="10889" l="7184" r="-29374" t="0"/>
          <a:stretch/>
        </p:blipFill>
        <p:spPr>
          <a:xfrm>
            <a:off x="2633900" y="1876650"/>
            <a:ext cx="9048746" cy="61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/>
        </p:nvSpPr>
        <p:spPr>
          <a:xfrm>
            <a:off x="0" y="4789500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BD108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Credit: @trevmanz</a:t>
            </a:r>
            <a:endParaRPr b="1" sz="900">
              <a:solidFill>
                <a:srgbClr val="BD1083"/>
              </a:solidFill>
            </a:endParaRPr>
          </a:p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